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Space Grotesk SemiBo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paceGrotesk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70196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70196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98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509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87" name="Google Shape;87;p11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89" name="Google Shape;89;p11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05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Slide With Paragraph v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>
  <p:cSld name="Slide with 2 columns v1 Imag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566250" y="2906174"/>
            <a:ext cx="32433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6" name="Google Shape;46;p4"/>
          <p:cNvSpPr txBox="1"/>
          <p:nvPr>
            <p:ph idx="2" type="body"/>
          </p:nvPr>
        </p:nvSpPr>
        <p:spPr>
          <a:xfrm>
            <a:off x="5226525" y="2906174"/>
            <a:ext cx="32433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7" name="Google Shape;47;p4"/>
          <p:cNvSpPr txBox="1"/>
          <p:nvPr>
            <p:ph idx="3" type="subTitle"/>
          </p:nvPr>
        </p:nvSpPr>
        <p:spPr>
          <a:xfrm>
            <a:off x="566250" y="2623379"/>
            <a:ext cx="324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4" type="subTitle"/>
          </p:nvPr>
        </p:nvSpPr>
        <p:spPr>
          <a:xfrm>
            <a:off x="5226525" y="2609598"/>
            <a:ext cx="3243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ce Grotesk SemiBold"/>
              <a:buNone/>
              <a:defRPr sz="1200"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49" name="Google Shape;49;p4"/>
          <p:cNvSpPr/>
          <p:nvPr>
            <p:ph idx="5" type="pic"/>
          </p:nvPr>
        </p:nvSpPr>
        <p:spPr>
          <a:xfrm>
            <a:off x="566250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"/>
          <p:cNvSpPr/>
          <p:nvPr>
            <p:ph idx="6" type="pic"/>
          </p:nvPr>
        </p:nvSpPr>
        <p:spPr>
          <a:xfrm>
            <a:off x="5226525" y="1189475"/>
            <a:ext cx="3153300" cy="140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Slide With Bullet Points v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4651550" y="445025"/>
            <a:ext cx="4093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4651550" y="1077925"/>
            <a:ext cx="39867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✓"/>
              <a:defRPr/>
            </a:lvl1pPr>
            <a:lvl2pPr indent="-298450" lvl="1" marL="9144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 algn="l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70196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70196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98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509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ctrTitle"/>
          </p:nvPr>
        </p:nvSpPr>
        <p:spPr>
          <a:xfrm>
            <a:off x="317915" y="1178560"/>
            <a:ext cx="4448672" cy="744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8765"/>
              <a:buFont typeface="Trebuchet MS"/>
              <a:buNone/>
            </a:pPr>
            <a:r>
              <a:rPr lang="en-US"/>
              <a:t>PROJECT</a:t>
            </a:r>
            <a:br>
              <a:rPr lang="en-US"/>
            </a:br>
            <a:r>
              <a:rPr lang="en-US"/>
              <a:t>KJB</a:t>
            </a:r>
            <a:endParaRPr/>
          </a:p>
        </p:txBody>
      </p:sp>
      <p:pic>
        <p:nvPicPr>
          <p:cNvPr descr="Launch of the 3D Printed Rocket at NASA | We launched this 3… | Flickr"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74" y="363224"/>
            <a:ext cx="3729063" cy="459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196781" y="421579"/>
            <a:ext cx="4093500" cy="6178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226"/>
              <a:buFont typeface="Trebuchet MS"/>
              <a:buNone/>
            </a:pPr>
            <a:r>
              <a:rPr lang="en-US"/>
              <a:t>Releasing mechanism</a:t>
            </a:r>
            <a:br>
              <a:rPr lang="en-US"/>
            </a:br>
            <a:r>
              <a:rPr lang="en-US"/>
              <a:t>  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196781" y="1203569"/>
            <a:ext cx="4664388" cy="4222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b="1" i="1" lang="en-US" u="sng"/>
              <a:t>The hose connector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300"/>
              <a:buChar char="✓"/>
            </a:pPr>
            <a:r>
              <a:rPr lang="en-US"/>
              <a:t>Design: A garden hose connector with a inbuild releasing mechanism was used to connect the bottle with the nozzle.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Air flowing pipe is connected to the other end of the hose connector which prevent any water leakages.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 brake cable tied to the hose connector triggers the release of the bottle. It moves in the direction as it shown by the red arrows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 hose clip and a zip tie were used to fix the break cable with the hose connector.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500" y="304800"/>
            <a:ext cx="3905738" cy="2929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70525" y="144510"/>
            <a:ext cx="39867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en-US" u="sng"/>
              <a:t>2. The brake Handle</a:t>
            </a:r>
            <a:endParaRPr/>
          </a:p>
          <a:p>
            <a:pPr indent="0" lvl="0" marL="14605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✓"/>
            </a:pPr>
            <a:r>
              <a:rPr lang="en-US"/>
              <a:t>The other end of the brake cable is connected to the brake handle enabling a easier launch.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✓"/>
            </a:pPr>
            <a:r>
              <a:rPr lang="en-US"/>
              <a:t>The brake handle was fixed to a broom handle.</a:t>
            </a:r>
            <a:endParaRPr/>
          </a:p>
          <a:p>
            <a:pPr indent="0" lvl="0" marL="14605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4876801" y="4049798"/>
            <a:ext cx="13970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cable 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772" y="144510"/>
            <a:ext cx="3280875" cy="43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Safety mechanisms</a:t>
            </a:r>
            <a:endParaRPr/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508001" y="1136106"/>
            <a:ext cx="4540737" cy="3550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040"/>
              <a:buFont typeface="Noto Sans Symbols"/>
              <a:buChar char="⮚"/>
            </a:pPr>
            <a:r>
              <a:rPr lang="en-US"/>
              <a:t>Using a silicon tube to pump the air into the bottle from the air pump reduces the possible accidents that can happen when testing.</a:t>
            </a:r>
            <a:endParaRPr/>
          </a:p>
          <a:p>
            <a:pPr indent="-188595" lvl="0" marL="257175" rtl="0" algn="l"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88595" lvl="0" marL="257175" rtl="0" algn="l"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88595" lvl="0" marL="257175" rtl="0" algn="l"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040"/>
              <a:buFont typeface="Noto Sans Symbols"/>
              <a:buChar char="⮚"/>
            </a:pPr>
            <a:r>
              <a:rPr lang="en-US"/>
              <a:t>Use of a lengthy cable to trigger the releasing mechanism also reduces the accidents that can happen during the releasing of the water rocket.</a:t>
            </a:r>
            <a:endParaRPr/>
          </a:p>
          <a:p>
            <a:pPr indent="-188595" lvl="0" marL="257175" rtl="0" algn="l"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738" y="362872"/>
            <a:ext cx="3587261" cy="192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737" y="2922953"/>
            <a:ext cx="3587261" cy="195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Calculations  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Calculations : 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829" y="1079500"/>
            <a:ext cx="4360863" cy="4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8595" lvl="0" marL="257175" rtl="0" algn="l"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561339" y="2072099"/>
            <a:ext cx="7030500" cy="1366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Trebuchet MS"/>
              <a:buNone/>
            </a:pPr>
            <a:r>
              <a:rPr i="1" lang="en-US" sz="6000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5226"/>
              <a:buFont typeface="Trebuchet MS"/>
              <a:buNone/>
            </a:pPr>
            <a:r>
              <a:rPr lang="en-US"/>
              <a:t>Introduction to Rocket Design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566250" y="1018800"/>
            <a:ext cx="77772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Project Overview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US"/>
              <a:t>This project focuses on innovative rocket designs and launching methods.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 u="sng">
                <a:latin typeface="Inter"/>
                <a:ea typeface="Inter"/>
                <a:cs typeface="Inter"/>
                <a:sym typeface="Inter"/>
              </a:rPr>
              <a:t>Key Components of the Water Rocket</a:t>
            </a:r>
            <a:endParaRPr b="1" u="sng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Rocket </a:t>
            </a:r>
            <a:r>
              <a:rPr lang="en-US"/>
              <a:t>: Round shape head with three fins and custom made garden hose nozzle that is fitted to a bottle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Launch Pad</a:t>
            </a:r>
            <a:r>
              <a:rPr lang="en-US"/>
              <a:t>: contains a garden hose connector with a inbuild releasing mechanism for the bottle.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Activation/Releasing Method</a:t>
            </a:r>
            <a:r>
              <a:rPr lang="en-US"/>
              <a:t>: Introduction of a creative launch activation method to enhance the launching experience.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5226"/>
              <a:buFont typeface="Trebuchet MS"/>
              <a:buNone/>
            </a:pPr>
            <a:r>
              <a:rPr lang="en-US"/>
              <a:t>List of components used in the project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566250" y="1018792"/>
            <a:ext cx="77772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Bicycle carrier(as the launch pas supporter)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1.5ft*1.5ft corrugated plastic sheet(as the launch pad)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1m of rubber tube(as a connector to the air pump and the hose connector)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A hose connector and a garden nozzle.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Zip ties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XIXO bottle(as the rocket)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A tennis Ball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Super glue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A brake cable and a brake handle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Duct tape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Hose clips</a:t>
            </a:r>
            <a:endParaRPr/>
          </a:p>
          <a:p>
            <a:pPr indent="-34290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AutoNum type="arabicPeriod"/>
            </a:pPr>
            <a:r>
              <a:rPr lang="en-US"/>
              <a:t>PVC tube</a:t>
            </a:r>
            <a:endParaRPr/>
          </a:p>
          <a:p>
            <a:pPr indent="-26035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t/>
            </a:r>
            <a:endParaRPr/>
          </a:p>
          <a:p>
            <a:pPr indent="-260350" lvl="0" marL="48895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5226"/>
              <a:buFont typeface="Trebuchet MS"/>
              <a:buNone/>
            </a:pPr>
            <a:r>
              <a:rPr lang="en-US"/>
              <a:t>Rocket</a:t>
            </a:r>
            <a:endParaRPr/>
          </a:p>
        </p:txBody>
      </p:sp>
      <p:sp>
        <p:nvSpPr>
          <p:cNvPr id="183" name="Google Shape;183;p25"/>
          <p:cNvSpPr txBox="1"/>
          <p:nvPr>
            <p:ph idx="3" type="subTitle"/>
          </p:nvPr>
        </p:nvSpPr>
        <p:spPr>
          <a:xfrm>
            <a:off x="426691" y="1192075"/>
            <a:ext cx="324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-US"/>
              <a:t>Rocket head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566250" y="1688123"/>
            <a:ext cx="317446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Consist a tennis ball on the top of the rocket to support the shape and to make the rocket stable during  the flight.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Uses duct tape to fix it with the bottle.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898255" y="989273"/>
            <a:ext cx="4032654" cy="26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Technical drawing of the bottle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8595" lvl="0" marL="257175" rtl="0" algn="l"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179297" y="302308"/>
            <a:ext cx="7030500" cy="1847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❑"/>
            </a:pPr>
            <a:r>
              <a:rPr b="1" lang="en-US"/>
              <a:t>Fins</a:t>
            </a:r>
            <a:endParaRPr/>
          </a:p>
          <a:p>
            <a:pPr indent="0" lvl="0" marL="14605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/>
              <a:t>Use of three triangular fins in the bottom of the bottle to enhance the stability of the  rocket by creating a drag at the lower part of the bottle.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/>
              <a:t>Made of bottle plastic material and attach to the bottle using the duct tapes.</a:t>
            </a:r>
            <a:endParaRPr/>
          </a:p>
          <a:p>
            <a:pPr indent="0" lvl="0" marL="14605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66" y="1998642"/>
            <a:ext cx="2446674" cy="246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2899" y="1998642"/>
            <a:ext cx="3272750" cy="246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/>
        </p:nvSpPr>
        <p:spPr>
          <a:xfrm>
            <a:off x="0" y="240238"/>
            <a:ext cx="7753200" cy="4660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Symbols"/>
              <a:buChar char="❑"/>
            </a:pPr>
            <a:r>
              <a:rPr b="1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Rocket nozzle/ Garden hose nozzle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Pasted bottle lid to the garden nozzle with the use of glue to create a custom made nozzle.</a:t>
            </a:r>
            <a:endParaRPr/>
          </a:p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Small nozzle gives more time to create the thrust with the water instead of emptying the bottle in a very short period of time.</a:t>
            </a:r>
            <a:endParaRPr/>
          </a:p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 of bottle lid with the nozzle makes it easier to connect and prevent the water leakage.</a:t>
            </a:r>
            <a:endParaRPr/>
          </a:p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Had to use some grease in the nozzle to reduce the friction when releasing from the horse connector. 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6431" y="1860063"/>
            <a:ext cx="2657231" cy="221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408" y="1860063"/>
            <a:ext cx="2918376" cy="221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468348" y="4101933"/>
            <a:ext cx="223767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Attached nozzle to the bottle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3905405" y="4126945"/>
            <a:ext cx="165038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Nozzle connected to the bottle lid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7125535" y="4067471"/>
            <a:ext cx="14273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Garden nozzle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56" y="1854980"/>
            <a:ext cx="1909478" cy="222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Launch pad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508001" y="1042103"/>
            <a:ext cx="4626707" cy="374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A corrugated plastic sheet fixed on to a bicycle carrier is used as a launch pad.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Fixing the bicycle carrier to the plastic plate makes more stable and support the launch with the  stability.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Zip ties were used to connect them together.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A rubber plate fixed under the plastic sheet reinforced the horse connector and supported the weight. </a:t>
            </a:r>
            <a:endParaRPr/>
          </a:p>
          <a:p>
            <a:pPr indent="-257175" lvl="0" marL="257175" rtl="0" algn="l">
              <a:spcBef>
                <a:spcPts val="750"/>
              </a:spcBef>
              <a:spcAft>
                <a:spcPts val="0"/>
              </a:spcAft>
              <a:buSzPts val="1040"/>
              <a:buChar char="►"/>
            </a:pPr>
            <a:r>
              <a:rPr lang="en-US"/>
              <a:t>The PVC tube acted as a supporter to keep the rubber tube and the brake cable stable and fixed without any loose.</a:t>
            </a:r>
            <a:endParaRPr/>
          </a:p>
          <a:p>
            <a:pPr indent="-188595" lvl="0" marL="257175" rtl="0" algn="l">
              <a:spcBef>
                <a:spcPts val="75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737327" y="-118127"/>
            <a:ext cx="2554795" cy="313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9228" y="2934563"/>
            <a:ext cx="3121423" cy="203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Technical drawing of the launching pad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8595" lvl="0" marL="257175" rtl="0" algn="l"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